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76" r:id="rId5"/>
    <p:sldId id="363" r:id="rId6"/>
    <p:sldId id="364" r:id="rId7"/>
    <p:sldId id="365" r:id="rId8"/>
    <p:sldId id="369" r:id="rId9"/>
    <p:sldId id="368" r:id="rId10"/>
    <p:sldId id="36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6F3"/>
    <a:srgbClr val="E1EBFE"/>
    <a:srgbClr val="F5F7FB"/>
    <a:srgbClr val="FFFDF7"/>
    <a:srgbClr val="FFFEF8"/>
    <a:srgbClr val="F8F6F5"/>
    <a:srgbClr val="151635"/>
    <a:srgbClr val="03213B"/>
    <a:srgbClr val="02172A"/>
    <a:srgbClr val="0220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5634"/>
  </p:normalViewPr>
  <p:slideViewPr>
    <p:cSldViewPr snapToGrid="0" showGuides="1">
      <p:cViewPr varScale="1">
        <p:scale>
          <a:sx n="106" d="100"/>
          <a:sy n="106" d="100"/>
        </p:scale>
        <p:origin x="846" y="120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ab Das" userId="ebdad78e63cdf28d" providerId="LiveId" clId="{1DF4A7C2-82D8-4104-8508-215222E47EAD}"/>
    <pc:docChg chg="modSld">
      <pc:chgData name="Arnab Das" userId="ebdad78e63cdf28d" providerId="LiveId" clId="{1DF4A7C2-82D8-4104-8508-215222E47EAD}" dt="2025-03-06T21:44:58.191" v="1" actId="20577"/>
      <pc:docMkLst>
        <pc:docMk/>
      </pc:docMkLst>
      <pc:sldChg chg="modSp mod">
        <pc:chgData name="Arnab Das" userId="ebdad78e63cdf28d" providerId="LiveId" clId="{1DF4A7C2-82D8-4104-8508-215222E47EAD}" dt="2025-03-06T21:44:58.191" v="1" actId="20577"/>
        <pc:sldMkLst>
          <pc:docMk/>
          <pc:sldMk cId="3230294661" sldId="303"/>
        </pc:sldMkLst>
        <pc:spChg chg="mod">
          <ac:chgData name="Arnab Das" userId="ebdad78e63cdf28d" providerId="LiveId" clId="{1DF4A7C2-82D8-4104-8508-215222E47EAD}" dt="2025-03-06T21:44:58.191" v="1" actId="20577"/>
          <ac:spMkLst>
            <pc:docMk/>
            <pc:sldMk cId="3230294661" sldId="303"/>
            <ac:spMk id="15" creationId="{0710CB70-911B-13D8-EFCD-B894B012130B}"/>
          </ac:spMkLst>
        </pc:spChg>
      </pc:sldChg>
    </pc:docChg>
  </pc:docChgLst>
  <pc:docChgLst>
    <pc:chgData name="Arnab Das" userId="ebdad78e63cdf28d" providerId="LiveId" clId="{92DF6A86-1F79-4A56-ADEC-03D1CCD46EFA}"/>
    <pc:docChg chg="delSld">
      <pc:chgData name="Arnab Das" userId="ebdad78e63cdf28d" providerId="LiveId" clId="{92DF6A86-1F79-4A56-ADEC-03D1CCD46EFA}" dt="2024-08-17T20:03:47.731" v="4" actId="2696"/>
      <pc:docMkLst>
        <pc:docMk/>
      </pc:docMkLst>
      <pc:sldChg chg="del">
        <pc:chgData name="Arnab Das" userId="ebdad78e63cdf28d" providerId="LiveId" clId="{92DF6A86-1F79-4A56-ADEC-03D1CCD46EFA}" dt="2024-08-17T20:03:47.731" v="4" actId="2696"/>
        <pc:sldMkLst>
          <pc:docMk/>
          <pc:sldMk cId="2775535166" sldId="275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478079616" sldId="277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640288181" sldId="278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1246021298" sldId="279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107888131" sldId="281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157109385" sldId="282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2517140333" sldId="283"/>
        </pc:sldMkLst>
      </pc:sldChg>
      <pc:sldChg chg="del">
        <pc:chgData name="Arnab Das" userId="ebdad78e63cdf28d" providerId="LiveId" clId="{92DF6A86-1F79-4A56-ADEC-03D1CCD46EFA}" dt="2024-08-17T20:03:38.838" v="3" actId="2696"/>
        <pc:sldMkLst>
          <pc:docMk/>
          <pc:sldMk cId="3760906987" sldId="285"/>
        </pc:sldMkLst>
      </pc:sldChg>
      <pc:sldChg chg="del">
        <pc:chgData name="Arnab Das" userId="ebdad78e63cdf28d" providerId="LiveId" clId="{92DF6A86-1F79-4A56-ADEC-03D1CCD46EFA}" dt="2024-08-17T20:03:32.425" v="0" actId="2696"/>
        <pc:sldMkLst>
          <pc:docMk/>
          <pc:sldMk cId="4157533387" sldId="288"/>
        </pc:sldMkLst>
      </pc:sldChg>
      <pc:sldChg chg="del">
        <pc:chgData name="Arnab Das" userId="ebdad78e63cdf28d" providerId="LiveId" clId="{92DF6A86-1F79-4A56-ADEC-03D1CCD46EFA}" dt="2024-08-17T20:03:36.909" v="2" actId="2696"/>
        <pc:sldMkLst>
          <pc:docMk/>
          <pc:sldMk cId="4182148033" sldId="293"/>
        </pc:sldMkLst>
      </pc:sldChg>
      <pc:sldChg chg="del">
        <pc:chgData name="Arnab Das" userId="ebdad78e63cdf28d" providerId="LiveId" clId="{92DF6A86-1F79-4A56-ADEC-03D1CCD46EFA}" dt="2024-08-17T20:03:47.731" v="4" actId="2696"/>
        <pc:sldMkLst>
          <pc:docMk/>
          <pc:sldMk cId="32955924" sldId="294"/>
        </pc:sldMkLst>
      </pc:sldChg>
      <pc:sldChg chg="del">
        <pc:chgData name="Arnab Das" userId="ebdad78e63cdf28d" providerId="LiveId" clId="{92DF6A86-1F79-4A56-ADEC-03D1CCD46EFA}" dt="2024-08-17T20:03:34.604" v="1" actId="2696"/>
        <pc:sldMkLst>
          <pc:docMk/>
          <pc:sldMk cId="2519727083" sldId="29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7/10/2025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2025/7/10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2" y="1252332"/>
            <a:ext cx="5478741" cy="5330713"/>
          </a:xfrm>
        </p:spPr>
        <p:txBody>
          <a:bodyPr/>
          <a:lstStyle/>
          <a:p>
            <a:r>
              <a:rPr lang="en-US" b="1" dirty="0">
                <a:latin typeface="Spectral"/>
              </a:rPr>
              <a:t>Database sharding</a:t>
            </a:r>
            <a:r>
              <a:rPr lang="en-US" dirty="0">
                <a:latin typeface="Spectral"/>
              </a:rPr>
              <a:t> is a horizontal scaling technique used to split a large database into smaller, independent pieces called </a:t>
            </a:r>
            <a:r>
              <a:rPr lang="en-US" b="1" dirty="0">
                <a:latin typeface="Spectral"/>
              </a:rPr>
              <a:t>shards</a:t>
            </a:r>
            <a:r>
              <a:rPr lang="en-US" dirty="0">
                <a:latin typeface="Spectral"/>
              </a:rPr>
              <a:t>.</a:t>
            </a:r>
          </a:p>
          <a:p>
            <a:r>
              <a:rPr lang="en-US" dirty="0">
                <a:latin typeface="Spectral"/>
              </a:rPr>
              <a:t>These shards are then distributed across multiple servers or nodes, each responsible for handling a specific subset of the data.</a:t>
            </a:r>
          </a:p>
          <a:p>
            <a:endParaRPr lang="en-US" dirty="0">
              <a:latin typeface="Spectral"/>
            </a:endParaRPr>
          </a:p>
          <a:p>
            <a:r>
              <a:rPr lang="en-US" dirty="0">
                <a:latin typeface="Spectral"/>
              </a:rPr>
              <a:t>Sharding is widely used by large-scale applications and services that handle massive amounts of data, such as:</a:t>
            </a:r>
          </a:p>
          <a:p>
            <a:endParaRPr lang="en-US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Spectral"/>
              </a:rPr>
              <a:t>Social Networks:</a:t>
            </a:r>
            <a:r>
              <a:rPr lang="en-US" dirty="0">
                <a:latin typeface="Spectral"/>
              </a:rPr>
              <a:t> Instagram uses sharding to manage billions of user profiles and interactions.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Spectral"/>
              </a:rPr>
              <a:t>E-commerce Platforms:</a:t>
            </a:r>
            <a:r>
              <a:rPr lang="en-US" dirty="0">
                <a:latin typeface="Spectral"/>
              </a:rPr>
              <a:t> Amazon employs sharding to handle massive product catalogs and customer data.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Spectral"/>
              </a:rPr>
              <a:t>Search Engines:</a:t>
            </a:r>
            <a:r>
              <a:rPr lang="en-US" dirty="0">
                <a:latin typeface="Spectral"/>
              </a:rPr>
              <a:t> Google relies on sharding to index and retrieve billions of web pages.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b="1" dirty="0">
                <a:latin typeface="Spectral"/>
              </a:rPr>
              <a:t>Gaming</a:t>
            </a:r>
            <a:r>
              <a:rPr lang="en-US" dirty="0">
                <a:latin typeface="Spectral"/>
              </a:rPr>
              <a:t>: Online gaming platforms use sharding to handle millions of players and vast amounts of game data.</a:t>
            </a:r>
          </a:p>
          <a:p>
            <a:endParaRPr lang="en-US" dirty="0"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US" dirty="0"/>
              <a:t>What is </a:t>
            </a:r>
            <a:r>
              <a:rPr lang="en-IN" dirty="0"/>
              <a:t>Database Sharding </a:t>
            </a:r>
            <a:r>
              <a:rPr lang="en-US" dirty="0"/>
              <a:t>?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A00B192-AD43-7898-23C7-2FCBA9A7803D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1F0A094-52EA-6625-DFB4-A568A7EC6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057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9E62A6-3F86-0324-F172-32D0C1C5D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AFD0E-F6DA-AC06-6333-2EAA42EE9CB4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BC2804D-AD3E-F1E7-1C23-6F14458A133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465182"/>
            <a:ext cx="5478741" cy="5330713"/>
          </a:xfrm>
        </p:spPr>
        <p:txBody>
          <a:bodyPr/>
          <a:lstStyle/>
          <a:p>
            <a:r>
              <a:rPr lang="en-US" dirty="0">
                <a:latin typeface="Spectral"/>
              </a:rPr>
              <a:t>The sharding process involves several key components including:</a:t>
            </a:r>
          </a:p>
          <a:p>
            <a:endParaRPr lang="en-US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Sharding Key</a:t>
            </a:r>
            <a:r>
              <a:rPr lang="en-US" dirty="0">
                <a:latin typeface="Spectral"/>
              </a:rPr>
              <a:t>: The shard key is a unique identifier used to determine which shard a particular piece of data belongs to. It can be a single column or a combination of columns.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Data Partitioning</a:t>
            </a:r>
            <a:r>
              <a:rPr lang="en-US" dirty="0">
                <a:latin typeface="Spectral"/>
              </a:rPr>
              <a:t>: Partitioning involves splitting the data into shards based on the shard key. Each shard represents a portion of the total data set. Common strategies to partition database are </a:t>
            </a:r>
            <a:r>
              <a:rPr lang="en-US" b="1" dirty="0">
                <a:latin typeface="Spectral"/>
              </a:rPr>
              <a:t>range-based, hash-based, and directory-based sharding.</a:t>
            </a:r>
            <a:endParaRPr lang="en-US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Shard Mapping</a:t>
            </a:r>
            <a:r>
              <a:rPr lang="en-US" dirty="0">
                <a:latin typeface="Spectral"/>
              </a:rPr>
              <a:t>: Creating a mapping of shard keys to shard locations.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Shard Management:</a:t>
            </a:r>
            <a:r>
              <a:rPr lang="en-US" dirty="0">
                <a:latin typeface="Spectral"/>
              </a:rPr>
              <a:t> The shard manager oversees the distribution of data across shards, ensuring data consistency and integrity.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Query Routing</a:t>
            </a:r>
            <a:r>
              <a:rPr lang="en-US" dirty="0">
                <a:latin typeface="Spectral"/>
              </a:rPr>
              <a:t>: The query router intercepts incoming queries and directs them to the appropriate shard(s) based on the shard key.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9F213E7-4941-8000-CDCB-780BEFF0F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2" y="251085"/>
            <a:ext cx="6986698" cy="913126"/>
          </a:xfrm>
        </p:spPr>
        <p:txBody>
          <a:bodyPr/>
          <a:lstStyle/>
          <a:p>
            <a:r>
              <a:rPr lang="en-US" dirty="0"/>
              <a:t>How Does Sharding Work?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8147FC7-9FA8-D4A1-FEEC-1348484833C7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820EB9DB-29B6-E90E-3F00-D37D11E89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AAD3E8-EAF6-5E0D-F0F8-A4430326B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391" y="577307"/>
            <a:ext cx="6029608" cy="602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34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BA0DB4-EC2A-DD38-4F7F-8071BBE82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B0806-8211-AAFA-2567-FFA981E7C7BC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6827868B-BF2F-D700-6C8A-72C2140905C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241878"/>
            <a:ext cx="5478741" cy="5330713"/>
          </a:xfrm>
        </p:spPr>
        <p:txBody>
          <a:bodyPr/>
          <a:lstStyle/>
          <a:p>
            <a:r>
              <a:rPr lang="en-US" dirty="0">
                <a:latin typeface="Spectral"/>
              </a:rPr>
              <a:t>Database Sharding offer several benefits, including:</a:t>
            </a:r>
          </a:p>
          <a:p>
            <a:endParaRPr lang="en-US" dirty="0"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Improved Performance</a:t>
            </a:r>
            <a:r>
              <a:rPr lang="en-US" dirty="0">
                <a:latin typeface="Spectral"/>
              </a:rPr>
              <a:t>: By distributing the data across multiple nodes, sharding can significantly reduce the load on any single server, resulting in faster query execution and improved overall system performance.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Scalability</a:t>
            </a:r>
            <a:r>
              <a:rPr lang="en-US" dirty="0">
                <a:latin typeface="Spectral"/>
              </a:rPr>
              <a:t>: Sharding allows databases to grow horizontally. As data volume increases, new shards can be added to spread the load evenly across the cluster.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High Availability</a:t>
            </a:r>
            <a:r>
              <a:rPr lang="en-US" dirty="0">
                <a:latin typeface="Spectral"/>
              </a:rPr>
              <a:t>: With data spread across multiple shards, the failure of a single shard doesn't bring down the entire system. Other shards can continue serving requests, ensuring high availability.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Geographical Distribution:</a:t>
            </a:r>
            <a:r>
              <a:rPr lang="en-US" dirty="0">
                <a:latin typeface="Spectral"/>
              </a:rPr>
              <a:t> Sharding allows you to strategically place shards closer to your users, reducing latency and improving the user experience.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>
                <a:latin typeface="Spectral"/>
              </a:rPr>
              <a:t>Reduced Cost</a:t>
            </a:r>
            <a:r>
              <a:rPr lang="en-US" dirty="0">
                <a:latin typeface="Spectral"/>
              </a:rPr>
              <a:t>: Instead of scaling vertically by investing in more powerful and expensive hardware, sharding allows for cost-effective scaling by utilizing commodity hardware.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466593B-38C4-EDDB-CE75-C07FCB836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IN" dirty="0"/>
              <a:t>Benefits of Sharding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A93C81F-A368-E387-26B4-DABDA1765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003214A-9207-AF0D-42B7-48EADA613D22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B7FBB59-C0DC-EA2B-CB59-99A48F3739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700"/>
          <a:stretch>
            <a:fillRect/>
          </a:stretch>
        </p:blipFill>
        <p:spPr>
          <a:xfrm>
            <a:off x="6096000" y="899320"/>
            <a:ext cx="6080677" cy="5673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294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D9E63F-D8D0-D917-EF93-E91197918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2CD42-F060-6395-E36B-E0F6198D553A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AEBD79D-9955-B128-7E83-A5335EC382F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4" y="1241878"/>
            <a:ext cx="5429500" cy="5330713"/>
          </a:xfrm>
        </p:spPr>
        <p:txBody>
          <a:bodyPr/>
          <a:lstStyle/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sz="1800" b="1" dirty="0">
                <a:solidFill>
                  <a:srgbClr val="363737"/>
                </a:solidFill>
                <a:latin typeface="Spectral"/>
              </a:rPr>
              <a:t>Hash-Based Sharding</a:t>
            </a:r>
            <a:r>
              <a:rPr lang="en-US" altLang="en-US" sz="1800" dirty="0">
                <a:solidFill>
                  <a:srgbClr val="363737"/>
                </a:solidFill>
                <a:latin typeface="Spectral"/>
              </a:rPr>
              <a:t>: Data is distributed using a hash function, which maps data to a specific shard.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endParaRPr lang="en-US" altLang="en-US" sz="1800" dirty="0">
              <a:solidFill>
                <a:schemeClr val="tx1"/>
              </a:solidFill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 dirty="0">
                <a:solidFill>
                  <a:srgbClr val="363737"/>
                </a:solidFill>
                <a:latin typeface="Spectral"/>
              </a:rPr>
              <a:t>Example:</a:t>
            </a:r>
            <a:r>
              <a:rPr lang="en-US" altLang="en-US" sz="1800" dirty="0">
                <a:solidFill>
                  <a:srgbClr val="363737"/>
                </a:solidFill>
                <a:latin typeface="Spectral"/>
              </a:rPr>
              <a:t> Hash(</a:t>
            </a:r>
            <a:r>
              <a:rPr lang="en-US" altLang="en-US" sz="1800" dirty="0" err="1">
                <a:solidFill>
                  <a:srgbClr val="363737"/>
                </a:solidFill>
                <a:latin typeface="Spectral"/>
              </a:rPr>
              <a:t>user_id</a:t>
            </a:r>
            <a:r>
              <a:rPr lang="en-US" altLang="en-US" sz="1800" dirty="0">
                <a:solidFill>
                  <a:srgbClr val="363737"/>
                </a:solidFill>
                <a:latin typeface="Spectral"/>
              </a:rPr>
              <a:t>) % 2 determines the shard number for a user, distributing users evenly across 2 shards.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>
                <a:latin typeface="Spectral"/>
              </a:rPr>
              <a:t>Range-Based Sharding</a:t>
            </a:r>
            <a:r>
              <a:rPr lang="en-US" sz="1800" dirty="0">
                <a:latin typeface="Spectral"/>
              </a:rPr>
              <a:t>: Data is distributed based on a range of values, such as dates or numbers.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800" dirty="0">
              <a:latin typeface="Spectral"/>
            </a:endParaRPr>
          </a:p>
          <a:p>
            <a:pPr lvl="1"/>
            <a:r>
              <a:rPr lang="en-US" sz="1800" b="1" dirty="0">
                <a:latin typeface="Spectral"/>
              </a:rPr>
              <a:t>Example:</a:t>
            </a:r>
            <a:r>
              <a:rPr lang="en-US" sz="1800" dirty="0">
                <a:latin typeface="Spectral"/>
              </a:rPr>
              <a:t> Shard 1 contains records with IDs from 1 to 10000, Shard 2 contains records with IDs from 10001 to 20000, and so on.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solidFill>
                <a:schemeClr val="tx1"/>
              </a:solidFill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913D808-5CD5-8301-F359-B3F0C4AF4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IN" dirty="0"/>
              <a:t>Sharding Strategies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D73882D-5719-38A7-6AC8-9B9435CBE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346662B-F056-20AF-443A-F3F5F442ED75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0097E62-9E25-30C1-7B86-98ADF9599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9399" y="3351628"/>
            <a:ext cx="3793402" cy="32314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1D7FF8B-F78A-1014-3078-4B148509F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981" y="100863"/>
            <a:ext cx="4744954" cy="306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89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AEB639-67E6-B90C-2B7B-1402877D1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738A95-7B80-C3E4-B2DA-242F30F4D7DE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E065F20A-DD4C-3CD0-85AB-37D17B776E2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341466"/>
            <a:ext cx="5478741" cy="5330713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/>
              <a:t>Geo-Based Sharding</a:t>
            </a:r>
            <a:r>
              <a:rPr lang="en-US" sz="1800" dirty="0"/>
              <a:t>: Data is distributed based on geographic location.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800" dirty="0"/>
          </a:p>
          <a:p>
            <a:pPr lvl="1"/>
            <a:r>
              <a:rPr lang="en-US" sz="1800" b="1" dirty="0"/>
              <a:t>Example:</a:t>
            </a:r>
            <a:r>
              <a:rPr lang="en-US" sz="1800" dirty="0"/>
              <a:t> Shard 1 serves users in North America, Shard 2 serves users in Europe, Shard 3 serves users in Asia.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800" b="1" dirty="0"/>
              <a:t>Directory-Based Sharding</a:t>
            </a:r>
            <a:r>
              <a:rPr lang="en-US" sz="1800" dirty="0"/>
              <a:t>: Maintains a lookup table that directly maps specific keys to specific shards.</a:t>
            </a:r>
            <a:endParaRPr lang="en-US" altLang="en-US" sz="1800" dirty="0">
              <a:solidFill>
                <a:srgbClr val="363737"/>
              </a:solidFill>
              <a:latin typeface="Spectral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4F4DD8D-986D-A73A-DF85-AF48D1E4C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IN" dirty="0"/>
              <a:t>Sharding Strategies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904C14E-5930-AD6A-26C5-82C22B73D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C3B860A-5E67-D8CB-B620-E08CA677ED0C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29DB318A-70FD-C5F1-14BE-71408FEE3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6243" y="386191"/>
            <a:ext cx="3620631" cy="36206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AF5E4F3-9B44-D7BB-0036-E89379B54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0809" y="4064104"/>
            <a:ext cx="5785861" cy="225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685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3F43FE-62C0-DBC0-C60F-D7CDEAEA29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9CA665-12AB-2EFA-9D4F-F3A67780626A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D850E4C7-B6F2-2043-2245-704C2F51EF7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748873"/>
            <a:ext cx="5478741" cy="4144934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Spectral"/>
              </a:rPr>
              <a:t>Complexity</a:t>
            </a:r>
            <a:r>
              <a:rPr lang="en-US" sz="1600" dirty="0">
                <a:latin typeface="Spectral"/>
              </a:rPr>
              <a:t>: Sharding introduces additional complexity, requiring careful planning and management.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Spectr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Spectral"/>
              </a:rPr>
              <a:t>Data Consistency</a:t>
            </a:r>
            <a:r>
              <a:rPr lang="en-US" sz="1600" dirty="0">
                <a:latin typeface="Spectral"/>
              </a:rPr>
              <a:t>: Maintaining data consistency across shards can be challenging, especially when data needs to be joined or aggregated from multiple shards.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Spectr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Spectral"/>
              </a:rPr>
              <a:t>Cross-shard Joins:</a:t>
            </a:r>
            <a:r>
              <a:rPr lang="en-US" sz="1600" dirty="0">
                <a:latin typeface="Spectral"/>
              </a:rPr>
              <a:t> Performing joins across multiple shards can be complex and computationally expensive.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Spectr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Spectral"/>
              </a:rPr>
              <a:t>Data Rebalancing:</a:t>
            </a:r>
            <a:r>
              <a:rPr lang="en-US" sz="1600" dirty="0">
                <a:latin typeface="Spectral"/>
              </a:rPr>
              <a:t> As data volumes grow, shards may become unevenly distributed, requiring rebalancing to maintain optimal performance.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C347DBE-C024-58BF-4025-55335F7E9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83517"/>
            <a:ext cx="10657436" cy="913126"/>
          </a:xfrm>
        </p:spPr>
        <p:txBody>
          <a:bodyPr/>
          <a:lstStyle/>
          <a:p>
            <a:r>
              <a:rPr lang="en-IN" dirty="0"/>
              <a:t>Challenges with Sharding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E3DA75A-6F3D-3792-35E8-D5FEFA615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7C3206B-C7A2-AF19-D08A-3B7802920AD0}"/>
              </a:ext>
            </a:extLst>
          </p:cNvPr>
          <p:cNvCxnSpPr>
            <a:cxnSpLocks/>
          </p:cNvCxnSpPr>
          <p:nvPr/>
        </p:nvCxnSpPr>
        <p:spPr>
          <a:xfrm>
            <a:off x="6096000" y="1596550"/>
            <a:ext cx="0" cy="462137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B2743EA-C380-2402-42D6-7CD2D653C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5231" y="640080"/>
            <a:ext cx="6056768" cy="605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24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5E3F49-2767-EC3D-CB53-68946E0EC2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F7B332-AF48-5B8B-4EF4-B8787B8419F1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7</a:t>
            </a:fld>
            <a:endParaRPr lang="en-US" altLang="zh-CN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AFEB177-5AFB-0CC5-40B4-322E63B9529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6733" y="1189258"/>
            <a:ext cx="11326862" cy="556905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Spectral"/>
              </a:rPr>
              <a:t>Choose the Right Sharding Key</a:t>
            </a:r>
            <a:r>
              <a:rPr lang="en-US" sz="1800" dirty="0">
                <a:latin typeface="Spectral"/>
              </a:rPr>
              <a:t>: Select a sharding key that ensures an even distribution of data across shards and aligns with the application's access patterns.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" dirty="0">
              <a:latin typeface="Spectr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Spectral"/>
              </a:rPr>
              <a:t>Use Consistent Hashing</a:t>
            </a:r>
            <a:r>
              <a:rPr lang="en-US" sz="1800" dirty="0">
                <a:latin typeface="Spectral"/>
              </a:rPr>
              <a:t>: Implement a consistent hashing algorithm to minimize data movement when adding or removing shards.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" dirty="0">
              <a:latin typeface="Spectr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Spectral"/>
              </a:rPr>
              <a:t>Monitor and Rebalance Shards</a:t>
            </a:r>
            <a:r>
              <a:rPr lang="en-US" sz="1800" dirty="0">
                <a:latin typeface="Spectral"/>
              </a:rPr>
              <a:t>: Regularly monitor shard performance and data distribution. Rebalance shards as needed to ensure optimal performance and data distribution.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" dirty="0">
              <a:latin typeface="Spectr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Spectral"/>
              </a:rPr>
              <a:t>Handle Cross-Shard Queries Efficiently</a:t>
            </a:r>
            <a:r>
              <a:rPr lang="en-US" sz="1800" dirty="0">
                <a:latin typeface="Spectral"/>
              </a:rPr>
              <a:t>: Optimize queries that require data from multiple shards by using techniques like query federation or data denormalization.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00" dirty="0">
              <a:latin typeface="Spectr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Spectral"/>
              </a:rPr>
              <a:t>Plan for Scalability</a:t>
            </a:r>
            <a:r>
              <a:rPr lang="en-US" sz="1800" dirty="0">
                <a:latin typeface="Spectral"/>
              </a:rPr>
              <a:t>: Design your sharding strategy with future growth in mind. Consider how the system will scale as data volume and traffic increase.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900" dirty="0">
              <a:latin typeface="Spectral"/>
            </a:endParaRPr>
          </a:p>
          <a:p>
            <a:r>
              <a:rPr lang="en-US" sz="1600" dirty="0">
                <a:latin typeface="Spectral"/>
              </a:rPr>
              <a:t>To summarize, database sharding is a powerful technique for scaling databases horizontally and handling large amounts of data, but it does come with additional complexity and requires thoughtful planning and understanding of application’s data access patterns.</a:t>
            </a:r>
          </a:p>
          <a:p>
            <a:r>
              <a:rPr lang="en-US" sz="1600" dirty="0">
                <a:latin typeface="Spectral"/>
              </a:rPr>
              <a:t>Before implementing sharding, think about whether the benefits outweigh the costs or if there is a simpler solution.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pectral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455DB3F-F0F5-4EE4-27C9-AF885E39E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733" y="100863"/>
            <a:ext cx="10657436" cy="913126"/>
          </a:xfrm>
        </p:spPr>
        <p:txBody>
          <a:bodyPr/>
          <a:lstStyle/>
          <a:p>
            <a:r>
              <a:rPr lang="en-IN" dirty="0"/>
              <a:t>Best Practices for Sharding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2A0F7F5-4A6D-983F-9FCF-81BAB7440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1243529" y="-706430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1050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2810</TotalTime>
  <Words>849</Words>
  <Application>Microsoft Office PowerPoint</Application>
  <PresentationFormat>Widescreen</PresentationFormat>
  <Paragraphs>76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DengXian</vt:lpstr>
      <vt:lpstr>Abadi</vt:lpstr>
      <vt:lpstr>Arial</vt:lpstr>
      <vt:lpstr>Calibri</vt:lpstr>
      <vt:lpstr>Posterama Text Black</vt:lpstr>
      <vt:lpstr>Posterama Text SemiBold</vt:lpstr>
      <vt:lpstr>Spectral</vt:lpstr>
      <vt:lpstr>Wingdings</vt:lpstr>
      <vt:lpstr>Office 主题​​</vt:lpstr>
      <vt:lpstr>What is Database Sharding ?</vt:lpstr>
      <vt:lpstr>How Does Sharding Work?</vt:lpstr>
      <vt:lpstr>Benefits of Sharding</vt:lpstr>
      <vt:lpstr>Sharding Strategies</vt:lpstr>
      <vt:lpstr>Sharding Strategies</vt:lpstr>
      <vt:lpstr>Challenges with Sharding</vt:lpstr>
      <vt:lpstr>Best Practices for Sharding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Arnab Das</dc:creator>
  <cp:lastModifiedBy>Arnab Das</cp:lastModifiedBy>
  <cp:revision>220</cp:revision>
  <dcterms:created xsi:type="dcterms:W3CDTF">2024-08-09T17:51:35Z</dcterms:created>
  <dcterms:modified xsi:type="dcterms:W3CDTF">2025-07-10T16:51:51Z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